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96" r:id="rId3"/>
    <p:sldId id="299" r:id="rId4"/>
    <p:sldId id="300" r:id="rId5"/>
    <p:sldId id="301" r:id="rId6"/>
    <p:sldId id="302" r:id="rId7"/>
    <p:sldId id="304" r:id="rId8"/>
    <p:sldId id="303"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B3C0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037" autoAdjust="0"/>
  </p:normalViewPr>
  <p:slideViewPr>
    <p:cSldViewPr snapToGrid="0">
      <p:cViewPr varScale="1">
        <p:scale>
          <a:sx n="59" d="100"/>
          <a:sy n="59" d="100"/>
        </p:scale>
        <p:origin x="11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DF3870-683D-434D-8A17-3422677F230C}" type="datetimeFigureOut">
              <a:rPr lang="en-CA" smtClean="0"/>
              <a:t>2021-11-24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A42CD4-2C94-484F-ABBE-CFD7F17D0ACC}" type="slidenum">
              <a:rPr lang="en-CA" smtClean="0"/>
              <a:t>‹#›</a:t>
            </a:fld>
            <a:endParaRPr lang="en-CA"/>
          </a:p>
        </p:txBody>
      </p:sp>
    </p:spTree>
    <p:extLst>
      <p:ext uri="{BB962C8B-B14F-4D97-AF65-F5344CB8AC3E}">
        <p14:creationId xmlns:p14="http://schemas.microsoft.com/office/powerpoint/2010/main" val="69408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everybody, and welcome to this lightning round of Myth vs. Fact: Trans Mental Health Edition! My name is Jaime Campbell, and I’m the Trans Health Therapist &amp; Navigator with North Simcoe </a:t>
            </a:r>
            <a:r>
              <a:rPr lang="en-US" baseline="0" dirty="0" err="1" smtClean="0"/>
              <a:t>Muskoka</a:t>
            </a:r>
            <a:r>
              <a:rPr lang="en-US" baseline="0" dirty="0" smtClean="0"/>
              <a:t> Trans Health Services. I’m a trans masculine person, and I use he/him pronouns. I came into my trans identity and transitioned in </a:t>
            </a:r>
            <a:r>
              <a:rPr lang="en-US" baseline="0" smtClean="0"/>
              <a:t>my early 20s.</a:t>
            </a:r>
            <a:endParaRPr lang="en-US" baseline="0" dirty="0" smtClean="0"/>
          </a:p>
          <a:p>
            <a:endParaRPr lang="en-US" baseline="0" dirty="0" smtClean="0"/>
          </a:p>
          <a:p>
            <a:r>
              <a:rPr lang="en-US" baseline="0" dirty="0" smtClean="0"/>
              <a:t>As a trans mental health provider, I often hear misconceptions from other healthcare providers about the relationship between trans identity and mental health, so I thought I would take this opportunity to set the record straight.</a:t>
            </a:r>
            <a:endParaRPr lang="en-CA" dirty="0"/>
          </a:p>
        </p:txBody>
      </p:sp>
      <p:sp>
        <p:nvSpPr>
          <p:cNvPr id="4" name="Slide Number Placeholder 3"/>
          <p:cNvSpPr>
            <a:spLocks noGrp="1"/>
          </p:cNvSpPr>
          <p:nvPr>
            <p:ph type="sldNum" sz="quarter" idx="10"/>
          </p:nvPr>
        </p:nvSpPr>
        <p:spPr/>
        <p:txBody>
          <a:bodyPr/>
          <a:lstStyle/>
          <a:p>
            <a:fld id="{42A42CD4-2C94-484F-ABBE-CFD7F17D0ACC}" type="slidenum">
              <a:rPr lang="en-CA" smtClean="0"/>
              <a:t>1</a:t>
            </a:fld>
            <a:endParaRPr lang="en-CA"/>
          </a:p>
        </p:txBody>
      </p:sp>
    </p:spTree>
    <p:extLst>
      <p:ext uri="{BB962C8B-B14F-4D97-AF65-F5344CB8AC3E}">
        <p14:creationId xmlns:p14="http://schemas.microsoft.com/office/powerpoint/2010/main" val="124646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recognition of this, the DSM-5 changed “Gender Identity</a:t>
            </a:r>
            <a:r>
              <a:rPr lang="en-US" baseline="0" dirty="0" smtClean="0"/>
              <a:t> Disorder”—the term used in the DSM-IV—to “Gender Dysphoria.” </a:t>
            </a:r>
            <a:endParaRPr lang="en-CA" dirty="0"/>
          </a:p>
        </p:txBody>
      </p:sp>
      <p:sp>
        <p:nvSpPr>
          <p:cNvPr id="4" name="Slide Number Placeholder 3"/>
          <p:cNvSpPr>
            <a:spLocks noGrp="1"/>
          </p:cNvSpPr>
          <p:nvPr>
            <p:ph type="sldNum" sz="quarter" idx="10"/>
          </p:nvPr>
        </p:nvSpPr>
        <p:spPr/>
        <p:txBody>
          <a:bodyPr/>
          <a:lstStyle/>
          <a:p>
            <a:fld id="{42A42CD4-2C94-484F-ABBE-CFD7F17D0ACC}" type="slidenum">
              <a:rPr lang="en-CA" smtClean="0"/>
              <a:t>2</a:t>
            </a:fld>
            <a:endParaRPr lang="en-CA"/>
          </a:p>
        </p:txBody>
      </p:sp>
    </p:spTree>
    <p:extLst>
      <p:ext uri="{BB962C8B-B14F-4D97-AF65-F5344CB8AC3E}">
        <p14:creationId xmlns:p14="http://schemas.microsoft.com/office/powerpoint/2010/main" val="394618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robust data demonstrating correlations between many of the individual variables that result from transphobia—such as lack of family support, social isolation, trauma, and poverty—and suicide risk. Given that trans and non-binary people often experience many of these variables concurrently, it’s hardly surprising that they’re at higher risk for suicide! </a:t>
            </a:r>
          </a:p>
          <a:p>
            <a:endParaRPr lang="en-US" baseline="0" dirty="0" smtClean="0"/>
          </a:p>
          <a:p>
            <a:r>
              <a:rPr lang="en-US" baseline="0" dirty="0" smtClean="0"/>
              <a:t>This might seem like splitting hairs, but language matters. When we say that being trans is a risk factor, it makes trans identity the problem. When we say transphobia is a risk factor, it places responsibility where it belongs: on social structures that discriminate against trans people.</a:t>
            </a:r>
          </a:p>
        </p:txBody>
      </p:sp>
      <p:sp>
        <p:nvSpPr>
          <p:cNvPr id="4" name="Slide Number Placeholder 3"/>
          <p:cNvSpPr>
            <a:spLocks noGrp="1"/>
          </p:cNvSpPr>
          <p:nvPr>
            <p:ph type="sldNum" sz="quarter" idx="10"/>
          </p:nvPr>
        </p:nvSpPr>
        <p:spPr/>
        <p:txBody>
          <a:bodyPr/>
          <a:lstStyle/>
          <a:p>
            <a:fld id="{42A42CD4-2C94-484F-ABBE-CFD7F17D0ACC}" type="slidenum">
              <a:rPr lang="en-CA" smtClean="0"/>
              <a:t>3</a:t>
            </a:fld>
            <a:endParaRPr lang="en-CA"/>
          </a:p>
        </p:txBody>
      </p:sp>
    </p:spTree>
    <p:extLst>
      <p:ext uri="{BB962C8B-B14F-4D97-AF65-F5344CB8AC3E}">
        <p14:creationId xmlns:p14="http://schemas.microsoft.com/office/powerpoint/2010/main" val="1012386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only time a mental health</a:t>
            </a:r>
            <a:r>
              <a:rPr lang="en-US" baseline="0" dirty="0" smtClean="0"/>
              <a:t> assessment would be required prior to accessing gender-affirming care would be if the client’s mental health challenges may impact their ability to provide informed consent, </a:t>
            </a:r>
            <a:r>
              <a:rPr lang="en-US" baseline="0" dirty="0" err="1" smtClean="0"/>
              <a:t>eg</a:t>
            </a:r>
            <a:r>
              <a:rPr lang="en-US" baseline="0" dirty="0" smtClean="0"/>
              <a:t>. the client is experiencing a manic state or an acute episode of psychosis. </a:t>
            </a:r>
          </a:p>
        </p:txBody>
      </p:sp>
      <p:sp>
        <p:nvSpPr>
          <p:cNvPr id="4" name="Slide Number Placeholder 3"/>
          <p:cNvSpPr>
            <a:spLocks noGrp="1"/>
          </p:cNvSpPr>
          <p:nvPr>
            <p:ph type="sldNum" sz="quarter" idx="10"/>
          </p:nvPr>
        </p:nvSpPr>
        <p:spPr/>
        <p:txBody>
          <a:bodyPr/>
          <a:lstStyle/>
          <a:p>
            <a:fld id="{42A42CD4-2C94-484F-ABBE-CFD7F17D0ACC}" type="slidenum">
              <a:rPr lang="en-CA" smtClean="0"/>
              <a:t>4</a:t>
            </a:fld>
            <a:endParaRPr lang="en-CA"/>
          </a:p>
        </p:txBody>
      </p:sp>
    </p:spTree>
    <p:extLst>
      <p:ext uri="{BB962C8B-B14F-4D97-AF65-F5344CB8AC3E}">
        <p14:creationId xmlns:p14="http://schemas.microsoft.com/office/powerpoint/2010/main" val="43027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Because much of the distress that trans and non-binary people experience is because of the incongruence between their sex assigned at birth and their gender, they will likely never resolve their mental health issues without access to gender-affirming care.</a:t>
            </a:r>
            <a:r>
              <a:rPr lang="en-US" baseline="0" dirty="0" smtClean="0">
                <a:latin typeface="Arial" panose="020B0604020202020204" pitchFamily="34" charset="0"/>
                <a:cs typeface="Arial" panose="020B0604020202020204" pitchFamily="34" charset="0"/>
              </a:rPr>
              <a:t> Being prevented from accessing gender-affirming will actually likely worsen mental health struggles.</a:t>
            </a:r>
            <a:endParaRPr lang="en-CA" dirty="0"/>
          </a:p>
        </p:txBody>
      </p:sp>
      <p:sp>
        <p:nvSpPr>
          <p:cNvPr id="4" name="Slide Number Placeholder 3"/>
          <p:cNvSpPr>
            <a:spLocks noGrp="1"/>
          </p:cNvSpPr>
          <p:nvPr>
            <p:ph type="sldNum" sz="quarter" idx="10"/>
          </p:nvPr>
        </p:nvSpPr>
        <p:spPr/>
        <p:txBody>
          <a:bodyPr/>
          <a:lstStyle/>
          <a:p>
            <a:fld id="{42A42CD4-2C94-484F-ABBE-CFD7F17D0ACC}" type="slidenum">
              <a:rPr lang="en-CA" smtClean="0"/>
              <a:t>5</a:t>
            </a:fld>
            <a:endParaRPr lang="en-CA"/>
          </a:p>
        </p:txBody>
      </p:sp>
    </p:spTree>
    <p:extLst>
      <p:ext uri="{BB962C8B-B14F-4D97-AF65-F5344CB8AC3E}">
        <p14:creationId xmlns:p14="http://schemas.microsoft.com/office/powerpoint/2010/main" val="43197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It’s hard to be something that you don’t know is possible and don’t have</a:t>
            </a:r>
            <a:r>
              <a:rPr lang="en-CA" baseline="0" dirty="0" smtClean="0"/>
              <a:t> language to describe</a:t>
            </a:r>
            <a:r>
              <a:rPr lang="en-CA" dirty="0" smtClean="0"/>
              <a:t>. A narrative that I personally identify with</a:t>
            </a:r>
            <a:r>
              <a:rPr lang="en-CA" baseline="0" dirty="0" smtClean="0"/>
              <a:t> and hear from many, many people that I support is that we always knew that we were different somehow—but we didn’t have the words for it.</a:t>
            </a:r>
            <a:endParaRPr lang="en-CA" dirty="0"/>
          </a:p>
        </p:txBody>
      </p:sp>
      <p:sp>
        <p:nvSpPr>
          <p:cNvPr id="4" name="Slide Number Placeholder 3"/>
          <p:cNvSpPr>
            <a:spLocks noGrp="1"/>
          </p:cNvSpPr>
          <p:nvPr>
            <p:ph type="sldNum" sz="quarter" idx="10"/>
          </p:nvPr>
        </p:nvSpPr>
        <p:spPr/>
        <p:txBody>
          <a:bodyPr/>
          <a:lstStyle/>
          <a:p>
            <a:fld id="{42A42CD4-2C94-484F-ABBE-CFD7F17D0ACC}" type="slidenum">
              <a:rPr lang="en-CA" smtClean="0"/>
              <a:t>6</a:t>
            </a:fld>
            <a:endParaRPr lang="en-CA"/>
          </a:p>
        </p:txBody>
      </p:sp>
    </p:spTree>
    <p:extLst>
      <p:ext uri="{BB962C8B-B14F-4D97-AF65-F5344CB8AC3E}">
        <p14:creationId xmlns:p14="http://schemas.microsoft.com/office/powerpoint/2010/main" val="76227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of trans</a:t>
            </a:r>
            <a:r>
              <a:rPr lang="en-US" baseline="0" dirty="0" smtClean="0"/>
              <a:t> and non-binary people who transition as adults consistently find positive mental health outcomes associated with accessing gender-affirming care, although mental health outcomes don’t approximate cisgender peers on a population-level. The positive outcomes found in studies of trans youth supported in their identities and given timely access to gender-affirming care suggest that comparatively poor mental health outcomes in trans and non-binary adults are likely the result of external factors, such as transphobia and the experience of natal puberty, the effects of which cannot always be reversed by hormones and surgery. </a:t>
            </a:r>
          </a:p>
        </p:txBody>
      </p:sp>
      <p:sp>
        <p:nvSpPr>
          <p:cNvPr id="4" name="Slide Number Placeholder 3"/>
          <p:cNvSpPr>
            <a:spLocks noGrp="1"/>
          </p:cNvSpPr>
          <p:nvPr>
            <p:ph type="sldNum" sz="quarter" idx="10"/>
          </p:nvPr>
        </p:nvSpPr>
        <p:spPr/>
        <p:txBody>
          <a:bodyPr/>
          <a:lstStyle/>
          <a:p>
            <a:fld id="{42A42CD4-2C94-484F-ABBE-CFD7F17D0ACC}" type="slidenum">
              <a:rPr lang="en-CA" smtClean="0"/>
              <a:t>7</a:t>
            </a:fld>
            <a:endParaRPr lang="en-CA"/>
          </a:p>
        </p:txBody>
      </p:sp>
    </p:spTree>
    <p:extLst>
      <p:ext uri="{BB962C8B-B14F-4D97-AF65-F5344CB8AC3E}">
        <p14:creationId xmlns:p14="http://schemas.microsoft.com/office/powerpoint/2010/main" val="168712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DA02-8AC2-4460-8681-4D19477EA154}"/>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a:extLst>
              <a:ext uri="{FF2B5EF4-FFF2-40B4-BE49-F238E27FC236}">
                <a16:creationId xmlns:a16="http://schemas.microsoft.com/office/drawing/2014/main" id="{F9708C7F-3A24-41A6-B2CD-9FDAA1FEE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a:extLst>
              <a:ext uri="{FF2B5EF4-FFF2-40B4-BE49-F238E27FC236}">
                <a16:creationId xmlns:a16="http://schemas.microsoft.com/office/drawing/2014/main" id="{8637AA86-C147-4428-AB9B-E038ACC5FF74}"/>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BF30A993-B2F1-43CC-BCE2-EDDC6AE82E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6A7D4A-2167-457F-BF10-8F9CC201F4F3}"/>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414804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93F9-ED9E-412F-80B4-45E837BA1223}"/>
              </a:ext>
            </a:extLst>
          </p:cNvPr>
          <p:cNvSpPr>
            <a:spLocks noGrp="1"/>
          </p:cNvSpPr>
          <p:nvPr>
            <p:ph type="title"/>
          </p:nvPr>
        </p:nvSpPr>
        <p:spPr/>
        <p:txBody>
          <a:bodyPr/>
          <a:lstStyle/>
          <a:p>
            <a:r>
              <a:rPr lang="en-US" smtClean="0"/>
              <a:t>Click to edit Master title style</a:t>
            </a:r>
            <a:endParaRPr lang="en-CA"/>
          </a:p>
        </p:txBody>
      </p:sp>
      <p:sp>
        <p:nvSpPr>
          <p:cNvPr id="3" name="Vertical Text Placeholder 2">
            <a:extLst>
              <a:ext uri="{FF2B5EF4-FFF2-40B4-BE49-F238E27FC236}">
                <a16:creationId xmlns:a16="http://schemas.microsoft.com/office/drawing/2014/main" id="{52BB5760-177C-4235-B2BE-0B5A04FD6561}"/>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22F84ECC-E8D7-4581-9F4F-8BD24EAAF7D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06216DAB-B052-4AD8-AE04-22CBB79CBD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E71FC3-9F76-4EEB-A446-7B7C297CE8AC}"/>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282810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BBEAF-19F5-4CA0-9A50-F863A82128D9}"/>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a:extLst>
              <a:ext uri="{FF2B5EF4-FFF2-40B4-BE49-F238E27FC236}">
                <a16:creationId xmlns:a16="http://schemas.microsoft.com/office/drawing/2014/main" id="{1617286D-B40F-4318-965F-69097F8C8E37}"/>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C230CD52-71BF-4116-8A74-214E0C25B89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3B04C480-0D0A-4EB6-83A5-58063FB4ECF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996F3AD-388D-4548-9FB6-2895F2A0543C}"/>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533568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DA02-8AC2-4460-8681-4D19477EA154}"/>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a:extLst>
              <a:ext uri="{FF2B5EF4-FFF2-40B4-BE49-F238E27FC236}">
                <a16:creationId xmlns:a16="http://schemas.microsoft.com/office/drawing/2014/main" id="{F9708C7F-3A24-41A6-B2CD-9FDAA1FEE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a:extLst>
              <a:ext uri="{FF2B5EF4-FFF2-40B4-BE49-F238E27FC236}">
                <a16:creationId xmlns:a16="http://schemas.microsoft.com/office/drawing/2014/main" id="{8637AA86-C147-4428-AB9B-E038ACC5FF74}"/>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BF30A993-B2F1-43CC-BCE2-EDDC6AE82E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6A7D4A-2167-457F-BF10-8F9CC201F4F3}"/>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435440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54C9-E29D-4BA9-82B7-35C07C9B5EF9}"/>
              </a:ext>
            </a:extLst>
          </p:cNvPr>
          <p:cNvSpPr>
            <a:spLocks noGrp="1"/>
          </p:cNvSpPr>
          <p:nvPr>
            <p:ph type="title"/>
          </p:nvPr>
        </p:nvSpPr>
        <p:spPr/>
        <p:txBody>
          <a:bodyPr/>
          <a:lstStyle/>
          <a:p>
            <a:r>
              <a:rPr lang="en-US" smtClean="0"/>
              <a:t>Click to edit Master title style</a:t>
            </a:r>
            <a:endParaRPr lang="en-CA"/>
          </a:p>
        </p:txBody>
      </p:sp>
      <p:sp>
        <p:nvSpPr>
          <p:cNvPr id="3" name="Content Placeholder 2">
            <a:extLst>
              <a:ext uri="{FF2B5EF4-FFF2-40B4-BE49-F238E27FC236}">
                <a16:creationId xmlns:a16="http://schemas.microsoft.com/office/drawing/2014/main" id="{3C0D7B4B-D100-43FF-B18F-F36FE198126C}"/>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274C73B7-AD51-4453-B84A-07F3AB8BBD9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0FFBFDB0-4BA9-4292-90FA-8609E8AD477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D1D336-9977-4E58-BDE7-664FEC015E76}"/>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3949522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F686E-BC4C-4975-AD69-DDA488B92D41}"/>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a:extLst>
              <a:ext uri="{FF2B5EF4-FFF2-40B4-BE49-F238E27FC236}">
                <a16:creationId xmlns:a16="http://schemas.microsoft.com/office/drawing/2014/main" id="{91B45D3F-D8D6-4DFD-BEC9-CA1A89FA3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FF173200-F378-44C6-9C33-3C0F48EC7729}"/>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D8078153-6652-4E94-B545-6405C6D293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3192F0-9D5F-4ACB-BCF2-04899D84BEB1}"/>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303501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8647-82CC-4EBA-98A2-61EEACE53D34}"/>
              </a:ext>
            </a:extLst>
          </p:cNvPr>
          <p:cNvSpPr>
            <a:spLocks noGrp="1"/>
          </p:cNvSpPr>
          <p:nvPr>
            <p:ph type="title"/>
          </p:nvPr>
        </p:nvSpPr>
        <p:spPr/>
        <p:txBody>
          <a:bodyPr/>
          <a:lstStyle/>
          <a:p>
            <a:r>
              <a:rPr lang="en-US" smtClean="0"/>
              <a:t>Click to edit Master title style</a:t>
            </a:r>
            <a:endParaRPr lang="en-CA"/>
          </a:p>
        </p:txBody>
      </p:sp>
      <p:sp>
        <p:nvSpPr>
          <p:cNvPr id="3" name="Content Placeholder 2">
            <a:extLst>
              <a:ext uri="{FF2B5EF4-FFF2-40B4-BE49-F238E27FC236}">
                <a16:creationId xmlns:a16="http://schemas.microsoft.com/office/drawing/2014/main" id="{266437E1-E970-405E-BFDD-638B171BABF4}"/>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a:extLst>
              <a:ext uri="{FF2B5EF4-FFF2-40B4-BE49-F238E27FC236}">
                <a16:creationId xmlns:a16="http://schemas.microsoft.com/office/drawing/2014/main" id="{A25DF1EF-BFEA-4EE6-ABD8-30C2F5C5BC23}"/>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a:extLst>
              <a:ext uri="{FF2B5EF4-FFF2-40B4-BE49-F238E27FC236}">
                <a16:creationId xmlns:a16="http://schemas.microsoft.com/office/drawing/2014/main" id="{56B035C8-FDE6-4589-824D-6A30E344807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1C55C8CB-C21C-4365-8AF5-B69EC274A3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3601F2-21F9-402E-AEC3-87F58DA4A845}"/>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395462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A0BF-22C7-4E5A-811D-4A36FB15823B}"/>
              </a:ext>
            </a:extLst>
          </p:cNvPr>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a:extLst>
              <a:ext uri="{FF2B5EF4-FFF2-40B4-BE49-F238E27FC236}">
                <a16:creationId xmlns:a16="http://schemas.microsoft.com/office/drawing/2014/main" id="{FCDADA09-A3DF-4E6F-B4EC-508EEE58D3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65CA5AFA-0857-43D8-88F2-73982BEE1FF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a:extLst>
              <a:ext uri="{FF2B5EF4-FFF2-40B4-BE49-F238E27FC236}">
                <a16:creationId xmlns:a16="http://schemas.microsoft.com/office/drawing/2014/main" id="{5F59C119-8104-44EE-AED0-068F29BF5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EC53FBF0-0262-48C6-AAA2-5266717BF24E}"/>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a:extLst>
              <a:ext uri="{FF2B5EF4-FFF2-40B4-BE49-F238E27FC236}">
                <a16:creationId xmlns:a16="http://schemas.microsoft.com/office/drawing/2014/main" id="{BABA44A8-B191-4A75-A5D6-3F40D047B0D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8" name="Footer Placeholder 7">
            <a:extLst>
              <a:ext uri="{FF2B5EF4-FFF2-40B4-BE49-F238E27FC236}">
                <a16:creationId xmlns:a16="http://schemas.microsoft.com/office/drawing/2014/main" id="{F59A1DED-5303-4EA1-892B-72428E9FCF1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D73D0B5-92A7-4236-B54F-37AC0E13AC20}"/>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2858871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C72D-7F55-4833-B407-C5150AFA334C}"/>
              </a:ext>
            </a:extLst>
          </p:cNvPr>
          <p:cNvSpPr>
            <a:spLocks noGrp="1"/>
          </p:cNvSpPr>
          <p:nvPr>
            <p:ph type="title"/>
          </p:nvPr>
        </p:nvSpPr>
        <p:spPr/>
        <p:txBody>
          <a:bodyPr/>
          <a:lstStyle/>
          <a:p>
            <a:r>
              <a:rPr lang="en-US" smtClean="0"/>
              <a:t>Click to edit Master title style</a:t>
            </a:r>
            <a:endParaRPr lang="en-CA"/>
          </a:p>
        </p:txBody>
      </p:sp>
      <p:sp>
        <p:nvSpPr>
          <p:cNvPr id="3" name="Date Placeholder 2">
            <a:extLst>
              <a:ext uri="{FF2B5EF4-FFF2-40B4-BE49-F238E27FC236}">
                <a16:creationId xmlns:a16="http://schemas.microsoft.com/office/drawing/2014/main" id="{99CDF993-47B3-42B8-B4D1-F64C6F3786E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4" name="Footer Placeholder 3">
            <a:extLst>
              <a:ext uri="{FF2B5EF4-FFF2-40B4-BE49-F238E27FC236}">
                <a16:creationId xmlns:a16="http://schemas.microsoft.com/office/drawing/2014/main" id="{3965E0D9-0261-4F8E-9480-8B23DFC463F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7A97D02-9B9A-4D77-9139-2D59F3B0474D}"/>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165268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AA97DE-4683-4775-8B15-D32B22FF8B71}"/>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3" name="Footer Placeholder 2">
            <a:extLst>
              <a:ext uri="{FF2B5EF4-FFF2-40B4-BE49-F238E27FC236}">
                <a16:creationId xmlns:a16="http://schemas.microsoft.com/office/drawing/2014/main" id="{066A4BA3-0D66-435B-A45A-B3176D5E209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BBF785E-88C6-42A9-A9CA-B8FB8AF73637}"/>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692734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D2D0-943B-43FA-97E5-A8EED4C390E0}"/>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a:extLst>
              <a:ext uri="{FF2B5EF4-FFF2-40B4-BE49-F238E27FC236}">
                <a16:creationId xmlns:a16="http://schemas.microsoft.com/office/drawing/2014/main" id="{5A306D87-7665-4B65-BCB9-D4A41E464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a:extLst>
              <a:ext uri="{FF2B5EF4-FFF2-40B4-BE49-F238E27FC236}">
                <a16:creationId xmlns:a16="http://schemas.microsoft.com/office/drawing/2014/main" id="{FAA34BAF-A2BF-41C4-A217-F69FC5E6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3BA0095F-7950-4522-A876-8557625F8D9D}"/>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432EBC63-772A-4374-898C-0F5C816B3B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C61AD31-A2B3-42E2-8E70-CA114FFAF160}"/>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303303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54C9-E29D-4BA9-82B7-35C07C9B5EF9}"/>
              </a:ext>
            </a:extLst>
          </p:cNvPr>
          <p:cNvSpPr>
            <a:spLocks noGrp="1"/>
          </p:cNvSpPr>
          <p:nvPr>
            <p:ph type="title"/>
          </p:nvPr>
        </p:nvSpPr>
        <p:spPr/>
        <p:txBody>
          <a:bodyPr/>
          <a:lstStyle/>
          <a:p>
            <a:r>
              <a:rPr lang="en-US" dirty="0" smtClean="0"/>
              <a:t>Click to edit Master title style</a:t>
            </a:r>
            <a:endParaRPr lang="en-CA" dirty="0"/>
          </a:p>
        </p:txBody>
      </p:sp>
      <p:sp>
        <p:nvSpPr>
          <p:cNvPr id="3" name="Content Placeholder 2">
            <a:extLst>
              <a:ext uri="{FF2B5EF4-FFF2-40B4-BE49-F238E27FC236}">
                <a16:creationId xmlns:a16="http://schemas.microsoft.com/office/drawing/2014/main" id="{3C0D7B4B-D100-43FF-B18F-F36FE198126C}"/>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274C73B7-AD51-4453-B84A-07F3AB8BBD9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0FFBFDB0-4BA9-4292-90FA-8609E8AD477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D1D336-9977-4E58-BDE7-664FEC015E76}"/>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392955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E6C-F7EC-473B-B906-162B8572FE11}"/>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a:extLst>
              <a:ext uri="{FF2B5EF4-FFF2-40B4-BE49-F238E27FC236}">
                <a16:creationId xmlns:a16="http://schemas.microsoft.com/office/drawing/2014/main" id="{95ECFFE9-C96C-41EE-9041-A1238DBA7D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a:extLst>
              <a:ext uri="{FF2B5EF4-FFF2-40B4-BE49-F238E27FC236}">
                <a16:creationId xmlns:a16="http://schemas.microsoft.com/office/drawing/2014/main" id="{12319440-DB1B-4DB1-9815-4B6DBD7F4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BE785E12-167E-4407-AFDB-02DF274FE55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74ED4A3C-87AF-4B08-B660-E8AD13871F3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4BAB756-54F7-40D2-AD1B-D26E099D2B3B}"/>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3850464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93F9-ED9E-412F-80B4-45E837BA1223}"/>
              </a:ext>
            </a:extLst>
          </p:cNvPr>
          <p:cNvSpPr>
            <a:spLocks noGrp="1"/>
          </p:cNvSpPr>
          <p:nvPr>
            <p:ph type="title"/>
          </p:nvPr>
        </p:nvSpPr>
        <p:spPr/>
        <p:txBody>
          <a:bodyPr/>
          <a:lstStyle/>
          <a:p>
            <a:r>
              <a:rPr lang="en-US" smtClean="0"/>
              <a:t>Click to edit Master title style</a:t>
            </a:r>
            <a:endParaRPr lang="en-CA"/>
          </a:p>
        </p:txBody>
      </p:sp>
      <p:sp>
        <p:nvSpPr>
          <p:cNvPr id="3" name="Vertical Text Placeholder 2">
            <a:extLst>
              <a:ext uri="{FF2B5EF4-FFF2-40B4-BE49-F238E27FC236}">
                <a16:creationId xmlns:a16="http://schemas.microsoft.com/office/drawing/2014/main" id="{52BB5760-177C-4235-B2BE-0B5A04FD6561}"/>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22F84ECC-E8D7-4581-9F4F-8BD24EAAF7D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06216DAB-B052-4AD8-AE04-22CBB79CBD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E71FC3-9F76-4EEB-A446-7B7C297CE8AC}"/>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892332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BBEAF-19F5-4CA0-9A50-F863A82128D9}"/>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a:extLst>
              <a:ext uri="{FF2B5EF4-FFF2-40B4-BE49-F238E27FC236}">
                <a16:creationId xmlns:a16="http://schemas.microsoft.com/office/drawing/2014/main" id="{1617286D-B40F-4318-965F-69097F8C8E37}"/>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C230CD52-71BF-4116-8A74-214E0C25B89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3B04C480-0D0A-4EB6-83A5-58063FB4ECF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996F3AD-388D-4548-9FB6-2895F2A0543C}"/>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54090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F686E-BC4C-4975-AD69-DDA488B92D41}"/>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a:extLst>
              <a:ext uri="{FF2B5EF4-FFF2-40B4-BE49-F238E27FC236}">
                <a16:creationId xmlns:a16="http://schemas.microsoft.com/office/drawing/2014/main" id="{91B45D3F-D8D6-4DFD-BEC9-CA1A89FA3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FF173200-F378-44C6-9C33-3C0F48EC7729}"/>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D8078153-6652-4E94-B545-6405C6D293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3192F0-9D5F-4ACB-BCF2-04899D84BEB1}"/>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81938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8647-82CC-4EBA-98A2-61EEACE53D34}"/>
              </a:ext>
            </a:extLst>
          </p:cNvPr>
          <p:cNvSpPr>
            <a:spLocks noGrp="1"/>
          </p:cNvSpPr>
          <p:nvPr>
            <p:ph type="title"/>
          </p:nvPr>
        </p:nvSpPr>
        <p:spPr/>
        <p:txBody>
          <a:bodyPr/>
          <a:lstStyle/>
          <a:p>
            <a:r>
              <a:rPr lang="en-US" smtClean="0"/>
              <a:t>Click to edit Master title style</a:t>
            </a:r>
            <a:endParaRPr lang="en-CA"/>
          </a:p>
        </p:txBody>
      </p:sp>
      <p:sp>
        <p:nvSpPr>
          <p:cNvPr id="3" name="Content Placeholder 2">
            <a:extLst>
              <a:ext uri="{FF2B5EF4-FFF2-40B4-BE49-F238E27FC236}">
                <a16:creationId xmlns:a16="http://schemas.microsoft.com/office/drawing/2014/main" id="{266437E1-E970-405E-BFDD-638B171BABF4}"/>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a:extLst>
              <a:ext uri="{FF2B5EF4-FFF2-40B4-BE49-F238E27FC236}">
                <a16:creationId xmlns:a16="http://schemas.microsoft.com/office/drawing/2014/main" id="{A25DF1EF-BFEA-4EE6-ABD8-30C2F5C5BC23}"/>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a:extLst>
              <a:ext uri="{FF2B5EF4-FFF2-40B4-BE49-F238E27FC236}">
                <a16:creationId xmlns:a16="http://schemas.microsoft.com/office/drawing/2014/main" id="{56B035C8-FDE6-4589-824D-6A30E344807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1C55C8CB-C21C-4365-8AF5-B69EC274A3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3601F2-21F9-402E-AEC3-87F58DA4A845}"/>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27596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A0BF-22C7-4E5A-811D-4A36FB15823B}"/>
              </a:ext>
            </a:extLst>
          </p:cNvPr>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a:extLst>
              <a:ext uri="{FF2B5EF4-FFF2-40B4-BE49-F238E27FC236}">
                <a16:creationId xmlns:a16="http://schemas.microsoft.com/office/drawing/2014/main" id="{FCDADA09-A3DF-4E6F-B4EC-508EEE58D3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65CA5AFA-0857-43D8-88F2-73982BEE1FF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a:extLst>
              <a:ext uri="{FF2B5EF4-FFF2-40B4-BE49-F238E27FC236}">
                <a16:creationId xmlns:a16="http://schemas.microsoft.com/office/drawing/2014/main" id="{5F59C119-8104-44EE-AED0-068F29BF5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EC53FBF0-0262-48C6-AAA2-5266717BF24E}"/>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a:extLst>
              <a:ext uri="{FF2B5EF4-FFF2-40B4-BE49-F238E27FC236}">
                <a16:creationId xmlns:a16="http://schemas.microsoft.com/office/drawing/2014/main" id="{BABA44A8-B191-4A75-A5D6-3F40D047B0D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8" name="Footer Placeholder 7">
            <a:extLst>
              <a:ext uri="{FF2B5EF4-FFF2-40B4-BE49-F238E27FC236}">
                <a16:creationId xmlns:a16="http://schemas.microsoft.com/office/drawing/2014/main" id="{F59A1DED-5303-4EA1-892B-72428E9FCF1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D73D0B5-92A7-4236-B54F-37AC0E13AC20}"/>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343542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C72D-7F55-4833-B407-C5150AFA334C}"/>
              </a:ext>
            </a:extLst>
          </p:cNvPr>
          <p:cNvSpPr>
            <a:spLocks noGrp="1"/>
          </p:cNvSpPr>
          <p:nvPr>
            <p:ph type="title"/>
          </p:nvPr>
        </p:nvSpPr>
        <p:spPr/>
        <p:txBody>
          <a:bodyPr/>
          <a:lstStyle/>
          <a:p>
            <a:r>
              <a:rPr lang="en-US" smtClean="0"/>
              <a:t>Click to edit Master title style</a:t>
            </a:r>
            <a:endParaRPr lang="en-CA"/>
          </a:p>
        </p:txBody>
      </p:sp>
      <p:sp>
        <p:nvSpPr>
          <p:cNvPr id="3" name="Date Placeholder 2">
            <a:extLst>
              <a:ext uri="{FF2B5EF4-FFF2-40B4-BE49-F238E27FC236}">
                <a16:creationId xmlns:a16="http://schemas.microsoft.com/office/drawing/2014/main" id="{99CDF993-47B3-42B8-B4D1-F64C6F3786EF}"/>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4" name="Footer Placeholder 3">
            <a:extLst>
              <a:ext uri="{FF2B5EF4-FFF2-40B4-BE49-F238E27FC236}">
                <a16:creationId xmlns:a16="http://schemas.microsoft.com/office/drawing/2014/main" id="{3965E0D9-0261-4F8E-9480-8B23DFC463F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7A97D02-9B9A-4D77-9139-2D59F3B0474D}"/>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88808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AA97DE-4683-4775-8B15-D32B22FF8B71}"/>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3" name="Footer Placeholder 2">
            <a:extLst>
              <a:ext uri="{FF2B5EF4-FFF2-40B4-BE49-F238E27FC236}">
                <a16:creationId xmlns:a16="http://schemas.microsoft.com/office/drawing/2014/main" id="{066A4BA3-0D66-435B-A45A-B3176D5E209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BBF785E-88C6-42A9-A9CA-B8FB8AF73637}"/>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77795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D2D0-943B-43FA-97E5-A8EED4C390E0}"/>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a:extLst>
              <a:ext uri="{FF2B5EF4-FFF2-40B4-BE49-F238E27FC236}">
                <a16:creationId xmlns:a16="http://schemas.microsoft.com/office/drawing/2014/main" id="{5A306D87-7665-4B65-BCB9-D4A41E464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a:extLst>
              <a:ext uri="{FF2B5EF4-FFF2-40B4-BE49-F238E27FC236}">
                <a16:creationId xmlns:a16="http://schemas.microsoft.com/office/drawing/2014/main" id="{FAA34BAF-A2BF-41C4-A217-F69FC5E6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3BA0095F-7950-4522-A876-8557625F8D9D}"/>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432EBC63-772A-4374-898C-0F5C816B3B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C61AD31-A2B3-42E2-8E70-CA114FFAF160}"/>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376744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E6C-F7EC-473B-B906-162B8572FE11}"/>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a:extLst>
              <a:ext uri="{FF2B5EF4-FFF2-40B4-BE49-F238E27FC236}">
                <a16:creationId xmlns:a16="http://schemas.microsoft.com/office/drawing/2014/main" id="{95ECFFE9-C96C-41EE-9041-A1238DBA7D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a:extLst>
              <a:ext uri="{FF2B5EF4-FFF2-40B4-BE49-F238E27FC236}">
                <a16:creationId xmlns:a16="http://schemas.microsoft.com/office/drawing/2014/main" id="{12319440-DB1B-4DB1-9815-4B6DBD7F4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BE785E12-167E-4407-AFDB-02DF274FE55B}"/>
              </a:ext>
            </a:extLst>
          </p:cNvPr>
          <p:cNvSpPr>
            <a:spLocks noGrp="1"/>
          </p:cNvSpPr>
          <p:nvPr>
            <p:ph type="dt" sz="half" idx="10"/>
          </p:nvPr>
        </p:nvSpPr>
        <p:spPr/>
        <p:txBody>
          <a:bodyPr/>
          <a:lstStyle/>
          <a:p>
            <a:fld id="{C2E5DDF6-F4B9-4547-8612-7F5012960649}" type="datetimeFigureOut">
              <a:rPr lang="en-CA" smtClean="0"/>
              <a:t>2021-11-24</a:t>
            </a:fld>
            <a:endParaRPr lang="en-CA"/>
          </a:p>
        </p:txBody>
      </p:sp>
      <p:sp>
        <p:nvSpPr>
          <p:cNvPr id="6" name="Footer Placeholder 5">
            <a:extLst>
              <a:ext uri="{FF2B5EF4-FFF2-40B4-BE49-F238E27FC236}">
                <a16:creationId xmlns:a16="http://schemas.microsoft.com/office/drawing/2014/main" id="{74ED4A3C-87AF-4B08-B660-E8AD13871F3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4BAB756-54F7-40D2-AD1B-D26E099D2B3B}"/>
              </a:ext>
            </a:extLst>
          </p:cNvPr>
          <p:cNvSpPr>
            <a:spLocks noGrp="1"/>
          </p:cNvSpPr>
          <p:nvPr>
            <p:ph type="sldNum" sz="quarter" idx="12"/>
          </p:nvPr>
        </p:nvSpPr>
        <p:spPr/>
        <p:txBody>
          <a:bodyPr/>
          <a:lstStyle/>
          <a:p>
            <a:fld id="{C9935B99-E8E1-40F0-AA80-372AE3A1EB09}" type="slidenum">
              <a:rPr lang="en-CA" smtClean="0"/>
              <a:t>‹#›</a:t>
            </a:fld>
            <a:endParaRPr lang="en-CA"/>
          </a:p>
        </p:txBody>
      </p:sp>
    </p:spTree>
    <p:extLst>
      <p:ext uri="{BB962C8B-B14F-4D97-AF65-F5344CB8AC3E}">
        <p14:creationId xmlns:p14="http://schemas.microsoft.com/office/powerpoint/2010/main" val="148638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2E5C72-9B2E-4DDD-B9C6-6BCD38B69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a:extLst>
              <a:ext uri="{FF2B5EF4-FFF2-40B4-BE49-F238E27FC236}">
                <a16:creationId xmlns:a16="http://schemas.microsoft.com/office/drawing/2014/main" id="{8786F47A-72D3-4A99-AAD2-8F548560A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CA94409F-E824-4805-9C70-D24A706657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EA7C6F72-3777-4655-8775-F1811A107C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519251A-CF17-4735-977A-C6F1FAB4A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5B99-E8E1-40F0-AA80-372AE3A1EB09}" type="slidenum">
              <a:rPr lang="en-CA" smtClean="0"/>
              <a:t>‹#›</a:t>
            </a:fld>
            <a:endParaRPr lang="en-CA"/>
          </a:p>
        </p:txBody>
      </p:sp>
    </p:spTree>
    <p:extLst>
      <p:ext uri="{BB962C8B-B14F-4D97-AF65-F5344CB8AC3E}">
        <p14:creationId xmlns:p14="http://schemas.microsoft.com/office/powerpoint/2010/main" val="116255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2E5C72-9B2E-4DDD-B9C6-6BCD38B69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a:extLst>
              <a:ext uri="{FF2B5EF4-FFF2-40B4-BE49-F238E27FC236}">
                <a16:creationId xmlns:a16="http://schemas.microsoft.com/office/drawing/2014/main" id="{8786F47A-72D3-4A99-AAD2-8F548560A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a:extLst>
              <a:ext uri="{FF2B5EF4-FFF2-40B4-BE49-F238E27FC236}">
                <a16:creationId xmlns:a16="http://schemas.microsoft.com/office/drawing/2014/main" id="{CA94409F-E824-4805-9C70-D24A706657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5DDF6-F4B9-4547-8612-7F5012960649}" type="datetimeFigureOut">
              <a:rPr lang="en-CA" smtClean="0"/>
              <a:t>2021-11-24</a:t>
            </a:fld>
            <a:endParaRPr lang="en-CA"/>
          </a:p>
        </p:txBody>
      </p:sp>
      <p:sp>
        <p:nvSpPr>
          <p:cNvPr id="5" name="Footer Placeholder 4">
            <a:extLst>
              <a:ext uri="{FF2B5EF4-FFF2-40B4-BE49-F238E27FC236}">
                <a16:creationId xmlns:a16="http://schemas.microsoft.com/office/drawing/2014/main" id="{EA7C6F72-3777-4655-8775-F1811A107C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519251A-CF17-4735-977A-C6F1FAB4A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5B99-E8E1-40F0-AA80-372AE3A1EB09}" type="slidenum">
              <a:rPr lang="en-CA" smtClean="0"/>
              <a:t>‹#›</a:t>
            </a:fld>
            <a:endParaRPr lang="en-CA"/>
          </a:p>
        </p:txBody>
      </p:sp>
    </p:spTree>
    <p:extLst>
      <p:ext uri="{BB962C8B-B14F-4D97-AF65-F5344CB8AC3E}">
        <p14:creationId xmlns:p14="http://schemas.microsoft.com/office/powerpoint/2010/main" val="3136040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doi.org/10.1007/s10508-019-1453-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Workout Myths VS Facts! | RDX Sports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497" y="1378546"/>
            <a:ext cx="9525000" cy="4010026"/>
          </a:xfrm>
          <a:prstGeom prst="rect">
            <a:avLst/>
          </a:prstGeom>
          <a:solidFill>
            <a:schemeClr val="bg1"/>
          </a:solidFill>
        </p:spPr>
      </p:pic>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5"/>
          <a:stretch>
            <a:fillRect/>
          </a:stretch>
        </p:blipFill>
        <p:spPr>
          <a:xfrm>
            <a:off x="3725541" y="6100500"/>
            <a:ext cx="3667125" cy="428625"/>
          </a:xfrm>
          <a:prstGeom prst="rect">
            <a:avLst/>
          </a:prstGeom>
        </p:spPr>
      </p:pic>
      <p:sp>
        <p:nvSpPr>
          <p:cNvPr id="3" name="Subtitle 2"/>
          <p:cNvSpPr>
            <a:spLocks noGrp="1"/>
          </p:cNvSpPr>
          <p:nvPr>
            <p:ph type="subTitle" idx="1"/>
          </p:nvPr>
        </p:nvSpPr>
        <p:spPr>
          <a:xfrm>
            <a:off x="1623929" y="3971964"/>
            <a:ext cx="9144000" cy="1655762"/>
          </a:xfrm>
        </p:spPr>
        <p:txBody>
          <a:bodyPr>
            <a:normAutofit/>
          </a:bodyPr>
          <a:lstStyle/>
          <a:p>
            <a:r>
              <a:rPr lang="en-US" sz="3200" dirty="0" smtClean="0">
                <a:ln w="0">
                  <a:solidFill>
                    <a:schemeClr val="tx1">
                      <a:alpha val="15000"/>
                    </a:schemeClr>
                  </a:solidFill>
                </a:ln>
                <a:solidFill>
                  <a:schemeClr val="bg1"/>
                </a:solidFill>
                <a:latin typeface="Arial Rounded MT Bold" panose="020F0704030504030204" pitchFamily="34" charset="0"/>
                <a:cs typeface="Arial" panose="020B0604020202020204" pitchFamily="34" charset="0"/>
              </a:rPr>
              <a:t>Trans Mental Health Edition!</a:t>
            </a:r>
            <a:endParaRPr lang="en-CA" sz="3200" dirty="0">
              <a:ln w="0">
                <a:solidFill>
                  <a:schemeClr val="tx1">
                    <a:alpha val="15000"/>
                  </a:schemeClr>
                </a:solidFill>
              </a:ln>
              <a:solidFill>
                <a:schemeClr val="bg1"/>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714178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Being trans or non-binary is a mental health issue that requires mental health treatment.</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lnSpcReduction="10000"/>
          </a:bodyPr>
          <a:lstStyle/>
          <a:p>
            <a:pPr marL="0" indent="0" algn="ctr">
              <a:buNone/>
            </a:pPr>
            <a:r>
              <a:rPr lang="en-US" dirty="0" smtClean="0">
                <a:latin typeface="Arial" panose="020B0604020202020204" pitchFamily="34" charset="0"/>
                <a:cs typeface="Arial" panose="020B0604020202020204" pitchFamily="34" charset="0"/>
              </a:rPr>
              <a:t>The incongruence between a trans or non-binary person’s assigned sex at birth and their gender creates distress, often resulting in mental health issues. </a:t>
            </a:r>
          </a:p>
          <a:p>
            <a:pPr marL="0" indent="0" algn="ctr">
              <a:buNone/>
            </a:pPr>
            <a:r>
              <a:rPr lang="en-US" dirty="0" smtClean="0">
                <a:latin typeface="Arial" panose="020B0604020202020204" pitchFamily="34" charset="0"/>
                <a:cs typeface="Arial" panose="020B0604020202020204" pitchFamily="34" charset="0"/>
              </a:rPr>
              <a:t>This incongruence is treated through gender-affirming care.</a:t>
            </a:r>
            <a:endParaRPr lang="en-CA" dirty="0">
              <a:latin typeface="Arial" panose="020B0604020202020204" pitchFamily="34" charset="0"/>
              <a:cs typeface="Arial" panose="020B0604020202020204" pitchFamily="34" charset="0"/>
            </a:endParaRP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5799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500"/>
                                        <p:tgtEl>
                                          <p:spTgt spid="1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Being trans or non-binary is a risk factor for suicide.</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a:bodyPr>
          <a:lstStyle/>
          <a:p>
            <a:pPr marL="0" indent="0" algn="ctr">
              <a:buNone/>
            </a:pPr>
            <a:r>
              <a:rPr lang="en-US" dirty="0" smtClean="0">
                <a:latin typeface="Arial" panose="020B0604020202020204" pitchFamily="34" charset="0"/>
                <a:cs typeface="Arial" panose="020B0604020202020204" pitchFamily="34" charset="0"/>
              </a:rPr>
              <a:t>While it’s true that trans and non-binary people are at higher risk for suicide, experiences of transphobia significantly mediate this elevated risk.</a:t>
            </a:r>
            <a:r>
              <a:rPr lang="en-US" baseline="30000" dirty="0" smtClean="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 </a:t>
            </a:r>
          </a:p>
          <a:p>
            <a:pPr marL="0" indent="0" algn="ctr">
              <a:buNone/>
            </a:pPr>
            <a:r>
              <a:rPr lang="en-US" b="1" dirty="0" smtClean="0">
                <a:latin typeface="Arial" panose="020B0604020202020204" pitchFamily="34" charset="0"/>
                <a:cs typeface="Arial" panose="020B0604020202020204" pitchFamily="34" charset="0"/>
              </a:rPr>
              <a:t>Transphobia</a:t>
            </a:r>
            <a:r>
              <a:rPr lang="en-US" dirty="0" smtClean="0">
                <a:latin typeface="Arial" panose="020B0604020202020204" pitchFamily="34" charset="0"/>
                <a:cs typeface="Arial" panose="020B0604020202020204" pitchFamily="34" charset="0"/>
              </a:rPr>
              <a:t> is a risk factor for suicide.</a:t>
            </a:r>
            <a:endParaRPr lang="en-CA" dirty="0">
              <a:latin typeface="Arial" panose="020B0604020202020204" pitchFamily="34" charset="0"/>
              <a:cs typeface="Arial" panose="020B0604020202020204" pitchFamily="34" charset="0"/>
            </a:endParaRP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5967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500"/>
                                        <p:tgtEl>
                                          <p:spTgt spid="1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xEl>
                                              <p:pRg st="1" end="1"/>
                                            </p:txEl>
                                          </p:spTgt>
                                        </p:tgtEl>
                                        <p:attrNameLst>
                                          <p:attrName>style.visibility</p:attrName>
                                        </p:attrNameLst>
                                      </p:cBhvr>
                                      <p:to>
                                        <p:strVal val="visible"/>
                                      </p:to>
                                    </p:set>
                                    <p:animEffect transition="in" filter="fade">
                                      <p:cBhvr>
                                        <p:cTn id="20"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Trans and non-binary people need a mental health assessment and/or counselling prior to accessing gender-affirming care.</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a:bodyPr>
          <a:lstStyle/>
          <a:p>
            <a:pPr marL="0" indent="0" algn="ctr">
              <a:buNone/>
            </a:pPr>
            <a:r>
              <a:rPr lang="en-US" dirty="0" smtClean="0">
                <a:latin typeface="Arial" panose="020B0604020202020204" pitchFamily="34" charset="0"/>
                <a:cs typeface="Arial" panose="020B0604020202020204" pitchFamily="34" charset="0"/>
              </a:rPr>
              <a:t>Current clinical best practice is to provide gender-affirming care under an </a:t>
            </a:r>
            <a:r>
              <a:rPr lang="en-US" b="1" dirty="0" smtClean="0">
                <a:latin typeface="Arial" panose="020B0604020202020204" pitchFamily="34" charset="0"/>
                <a:cs typeface="Arial" panose="020B0604020202020204" pitchFamily="34" charset="0"/>
              </a:rPr>
              <a:t>informed consent</a:t>
            </a:r>
            <a:r>
              <a:rPr lang="en-US" dirty="0" smtClean="0">
                <a:latin typeface="Arial" panose="020B0604020202020204" pitchFamily="34" charset="0"/>
                <a:cs typeface="Arial" panose="020B0604020202020204" pitchFamily="34" charset="0"/>
              </a:rPr>
              <a:t> model.</a:t>
            </a:r>
            <a:r>
              <a:rPr lang="en-US" baseline="30000" dirty="0" smtClean="0">
                <a:latin typeface="Arial" panose="020B0604020202020204" pitchFamily="34" charset="0"/>
                <a:cs typeface="Arial" panose="020B0604020202020204" pitchFamily="34" charset="0"/>
              </a:rPr>
              <a:t>2</a:t>
            </a: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94695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Trans and non-binary people should resolve their mental health issues prior to accessing gender-affirming care.</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a:bodyPr>
          <a:lstStyle/>
          <a:p>
            <a:pPr marL="0" indent="0" algn="ctr">
              <a:buNone/>
            </a:pPr>
            <a:r>
              <a:rPr lang="en-US" dirty="0" smtClean="0">
                <a:latin typeface="Arial" panose="020B0604020202020204" pitchFamily="34" charset="0"/>
                <a:cs typeface="Arial" panose="020B0604020202020204" pitchFamily="34" charset="0"/>
              </a:rPr>
              <a:t>Not only is this likely impossible, but delaying access to gender-affirming care is dangerous. </a:t>
            </a:r>
          </a:p>
          <a:p>
            <a:pPr marL="0" indent="0" algn="ctr">
              <a:buNone/>
            </a:pPr>
            <a:r>
              <a:rPr lang="en-US" dirty="0" smtClean="0">
                <a:latin typeface="Arial" panose="020B0604020202020204" pitchFamily="34" charset="0"/>
                <a:cs typeface="Arial" panose="020B0604020202020204" pitchFamily="34" charset="0"/>
              </a:rPr>
              <a:t>The highest risk time for suicide is when a trans person is pursuing, but has not yet received, gender-affirming care.</a:t>
            </a:r>
            <a:r>
              <a:rPr lang="en-US" baseline="30000" dirty="0" smtClean="0">
                <a:latin typeface="Arial" panose="020B0604020202020204" pitchFamily="34" charset="0"/>
                <a:cs typeface="Arial" panose="020B0604020202020204" pitchFamily="34" charset="0"/>
              </a:rPr>
              <a:t>3</a:t>
            </a: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2579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500"/>
                                        <p:tgtEl>
                                          <p:spTgt spid="1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Some kids are transitioning not because they’re trans, but because of social pressure from peers and/or mental illness.</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fontScale="92500"/>
          </a:bodyPr>
          <a:lstStyle/>
          <a:p>
            <a:pPr marL="0" indent="0" algn="ctr">
              <a:buNone/>
            </a:pPr>
            <a:r>
              <a:rPr lang="en-US" dirty="0" smtClean="0">
                <a:latin typeface="Arial" panose="020B0604020202020204" pitchFamily="34" charset="0"/>
                <a:cs typeface="Arial" panose="020B0604020202020204" pitchFamily="34" charset="0"/>
              </a:rPr>
              <a:t>We don’t have any reliable data to support this </a:t>
            </a:r>
            <a:r>
              <a:rPr lang="en-US" dirty="0" smtClean="0">
                <a:latin typeface="Arial" panose="020B0604020202020204" pitchFamily="34" charset="0"/>
                <a:cs typeface="Arial" panose="020B0604020202020204" pitchFamily="34" charset="0"/>
              </a:rPr>
              <a:t>hypothesis,</a:t>
            </a:r>
            <a:r>
              <a:rPr lang="en-US" baseline="30000" dirty="0" smtClean="0">
                <a:latin typeface="Arial" panose="020B0604020202020204" pitchFamily="34" charset="0"/>
                <a:cs typeface="Arial" panose="020B0604020202020204" pitchFamily="34" charset="0"/>
              </a:rPr>
              <a:t>4</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but we do have reliable data to refute </a:t>
            </a:r>
            <a:r>
              <a:rPr lang="en-US" dirty="0" smtClean="0">
                <a:latin typeface="Arial" panose="020B0604020202020204" pitchFamily="34" charset="0"/>
                <a:cs typeface="Arial" panose="020B0604020202020204" pitchFamily="34" charset="0"/>
              </a:rPr>
              <a:t>it.</a:t>
            </a:r>
            <a:r>
              <a:rPr lang="en-US" baseline="30000" dirty="0" smtClean="0">
                <a:latin typeface="Arial" panose="020B0604020202020204" pitchFamily="34" charset="0"/>
                <a:cs typeface="Arial" panose="020B0604020202020204" pitchFamily="34" charset="0"/>
              </a:rPr>
              <a:t>5</a:t>
            </a:r>
            <a:endParaRPr lang="en-US" baseline="30000" dirty="0" smtClean="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rPr>
              <a:t>The likely reason we’re seeing an increased number of youth coming out as trans and non-binary is increased </a:t>
            </a:r>
            <a:r>
              <a:rPr lang="en-US" b="1" dirty="0" smtClean="0">
                <a:latin typeface="Arial" panose="020B0604020202020204" pitchFamily="34" charset="0"/>
                <a:cs typeface="Arial" panose="020B0604020202020204" pitchFamily="34" charset="0"/>
              </a:rPr>
              <a:t>representation </a:t>
            </a:r>
            <a:r>
              <a:rPr lang="en-US" dirty="0" smtClean="0">
                <a:latin typeface="Arial" panose="020B0604020202020204" pitchFamily="34" charset="0"/>
                <a:cs typeface="Arial" panose="020B0604020202020204" pitchFamily="34" charset="0"/>
              </a:rPr>
              <a:t>and access to care.</a:t>
            </a: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27032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500"/>
                                        <p:tgtEl>
                                          <p:spTgt spid="1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4"/>
          <a:stretch>
            <a:fillRect/>
          </a:stretch>
        </p:blipFill>
        <p:spPr>
          <a:xfrm>
            <a:off x="3725541" y="6100500"/>
            <a:ext cx="3667125" cy="428625"/>
          </a:xfrm>
          <a:prstGeom prst="rect">
            <a:avLst/>
          </a:prstGeom>
        </p:spPr>
      </p:pic>
      <p:sp>
        <p:nvSpPr>
          <p:cNvPr id="6" name="Rectangle 5">
            <a:extLst>
              <a:ext uri="{FF2B5EF4-FFF2-40B4-BE49-F238E27FC236}">
                <a16:creationId xmlns:a16="http://schemas.microsoft.com/office/drawing/2014/main" id="{07CDCD80-5981-43CB-AD35-3E6C8A7DE640}"/>
              </a:ext>
            </a:extLst>
          </p:cNvPr>
          <p:cNvSpPr/>
          <p:nvPr/>
        </p:nvSpPr>
        <p:spPr>
          <a:xfrm>
            <a:off x="10754686" y="-34852"/>
            <a:ext cx="1437314" cy="69071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10"/>
          <p:cNvSpPr>
            <a:spLocks noGrp="1"/>
          </p:cNvSpPr>
          <p:nvPr>
            <p:ph sz="half" idx="1"/>
          </p:nvPr>
        </p:nvSpPr>
        <p:spPr>
          <a:xfrm>
            <a:off x="838200" y="2133599"/>
            <a:ext cx="4572000" cy="4043363"/>
          </a:xfrm>
        </p:spPr>
        <p:txBody>
          <a:bodyPr anchor="ctr"/>
          <a:lstStyle/>
          <a:p>
            <a:pPr marL="0" indent="0" algn="ctr">
              <a:buNone/>
            </a:pPr>
            <a:r>
              <a:rPr lang="en-US" dirty="0" smtClean="0">
                <a:latin typeface="Arial" panose="020B0604020202020204" pitchFamily="34" charset="0"/>
                <a:cs typeface="Arial" panose="020B0604020202020204" pitchFamily="34" charset="0"/>
              </a:rPr>
              <a:t>Even with access to gender-affirming care, trans and non-binary people will never have an equivalent quality of life to their cisgender peers.</a:t>
            </a:r>
            <a:endParaRPr lang="en-CA" dirty="0">
              <a:latin typeface="Arial" panose="020B0604020202020204" pitchFamily="34" charset="0"/>
              <a:cs typeface="Arial" panose="020B0604020202020204" pitchFamily="34" charset="0"/>
            </a:endParaRPr>
          </a:p>
        </p:txBody>
      </p:sp>
      <p:sp>
        <p:nvSpPr>
          <p:cNvPr id="15" name="TextBox 14"/>
          <p:cNvSpPr txBox="1"/>
          <p:nvPr/>
        </p:nvSpPr>
        <p:spPr>
          <a:xfrm>
            <a:off x="838200" y="1302602"/>
            <a:ext cx="4572000" cy="830997"/>
          </a:xfrm>
          <a:prstGeom prst="rect">
            <a:avLst/>
          </a:prstGeom>
          <a:solidFill>
            <a:srgbClr val="00999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MYTH</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
        <p:nvSpPr>
          <p:cNvPr id="16" name="Content Placeholder 10"/>
          <p:cNvSpPr>
            <a:spLocks noGrp="1"/>
          </p:cNvSpPr>
          <p:nvPr>
            <p:ph sz="half" idx="1"/>
          </p:nvPr>
        </p:nvSpPr>
        <p:spPr>
          <a:xfrm>
            <a:off x="5796443" y="2157148"/>
            <a:ext cx="4572000" cy="4043363"/>
          </a:xfrm>
        </p:spPr>
        <p:txBody>
          <a:bodyPr anchor="ctr">
            <a:normAutofit/>
          </a:bodyPr>
          <a:lstStyle/>
          <a:p>
            <a:pPr marL="0" indent="0" algn="ctr">
              <a:buNone/>
            </a:pPr>
            <a:r>
              <a:rPr lang="en-US" dirty="0" smtClean="0">
                <a:latin typeface="Arial" panose="020B0604020202020204" pitchFamily="34" charset="0"/>
                <a:cs typeface="Arial" panose="020B0604020202020204" pitchFamily="34" charset="0"/>
              </a:rPr>
              <a:t>Studies of trans youth who are supported in their identity have found that, with timely access to gender-affirming care, trans youth have mental health outcomes on par with their cisgender </a:t>
            </a:r>
            <a:r>
              <a:rPr lang="en-US" dirty="0" smtClean="0">
                <a:latin typeface="Arial" panose="020B0604020202020204" pitchFamily="34" charset="0"/>
                <a:cs typeface="Arial" panose="020B0604020202020204" pitchFamily="34" charset="0"/>
              </a:rPr>
              <a:t>peers.</a:t>
            </a:r>
            <a:r>
              <a:rPr lang="en-US" baseline="30000" dirty="0" smtClean="0">
                <a:latin typeface="Arial" panose="020B0604020202020204" pitchFamily="34" charset="0"/>
                <a:cs typeface="Arial" panose="020B0604020202020204" pitchFamily="34" charset="0"/>
              </a:rPr>
              <a:t>6</a:t>
            </a:r>
            <a:r>
              <a:rPr lang="en-US" baseline="30000" dirty="0" smtClean="0">
                <a:latin typeface="Arial" panose="020B0604020202020204" pitchFamily="34" charset="0"/>
                <a:cs typeface="Arial" panose="020B0604020202020204" pitchFamily="34" charset="0"/>
              </a:rPr>
              <a:t>,7</a:t>
            </a:r>
            <a:endParaRPr lang="en-CA" baseline="30000" dirty="0">
              <a:latin typeface="Arial" panose="020B0604020202020204" pitchFamily="34" charset="0"/>
              <a:cs typeface="Arial" panose="020B0604020202020204" pitchFamily="34" charset="0"/>
            </a:endParaRPr>
          </a:p>
          <a:p>
            <a:pPr marL="0" indent="0" algn="ctr">
              <a:buNone/>
            </a:pPr>
            <a:endParaRPr lang="en-US" baseline="30000" dirty="0" smtClean="0">
              <a:latin typeface="Arial" panose="020B0604020202020204" pitchFamily="34" charset="0"/>
              <a:cs typeface="Arial" panose="020B0604020202020204" pitchFamily="34" charset="0"/>
            </a:endParaRPr>
          </a:p>
        </p:txBody>
      </p:sp>
      <p:sp>
        <p:nvSpPr>
          <p:cNvPr id="17" name="TextBox 16"/>
          <p:cNvSpPr txBox="1"/>
          <p:nvPr/>
        </p:nvSpPr>
        <p:spPr>
          <a:xfrm>
            <a:off x="5796443" y="1302601"/>
            <a:ext cx="4572000" cy="830997"/>
          </a:xfrm>
          <a:prstGeom prst="rect">
            <a:avLst/>
          </a:prstGeom>
          <a:solidFill>
            <a:srgbClr val="B3C049"/>
          </a:solidFill>
        </p:spPr>
        <p:txBody>
          <a:bodyPr wrap="square" rtlCol="0">
            <a:spAutoFit/>
          </a:bodyPr>
          <a:lstStyle/>
          <a:p>
            <a:pPr algn="ctr"/>
            <a:r>
              <a:rPr lang="en-US" sz="4800" b="1" dirty="0" smtClean="0">
                <a:ln w="3175">
                  <a:solidFill>
                    <a:schemeClr val="tx1">
                      <a:alpha val="15000"/>
                    </a:schemeClr>
                  </a:solidFill>
                </a:ln>
                <a:solidFill>
                  <a:schemeClr val="bg1"/>
                </a:solidFill>
                <a:latin typeface="Arial Rounded MT Bold" panose="020F0704030504030204" pitchFamily="34" charset="0"/>
              </a:rPr>
              <a:t>FACT</a:t>
            </a:r>
            <a:endParaRPr lang="en-CA" sz="4800" b="1" dirty="0">
              <a:ln w="3175">
                <a:solidFill>
                  <a:schemeClr val="tx1">
                    <a:alpha val="15000"/>
                  </a:schemeClr>
                </a:solidFill>
              </a:ln>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46126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EE0D33-1202-4FBE-A0C1-DD013A237D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52" y="212551"/>
            <a:ext cx="2071290" cy="687388"/>
          </a:xfrm>
          <a:prstGeom prst="rect">
            <a:avLst/>
          </a:prstGeom>
        </p:spPr>
      </p:pic>
      <p:pic>
        <p:nvPicPr>
          <p:cNvPr id="5" name="Picture 4">
            <a:extLst>
              <a:ext uri="{FF2B5EF4-FFF2-40B4-BE49-F238E27FC236}">
                <a16:creationId xmlns:a16="http://schemas.microsoft.com/office/drawing/2014/main" id="{C2ECDD6E-0C3F-40F6-95C1-3026CE5F7583}"/>
              </a:ext>
            </a:extLst>
          </p:cNvPr>
          <p:cNvPicPr>
            <a:picLocks noChangeAspect="1"/>
          </p:cNvPicPr>
          <p:nvPr/>
        </p:nvPicPr>
        <p:blipFill>
          <a:blip r:embed="rId3"/>
          <a:stretch>
            <a:fillRect/>
          </a:stretch>
        </p:blipFill>
        <p:spPr>
          <a:xfrm>
            <a:off x="3725541" y="6100500"/>
            <a:ext cx="3667125" cy="428625"/>
          </a:xfrm>
          <a:prstGeom prst="rect">
            <a:avLst/>
          </a:prstGeom>
        </p:spPr>
      </p:pic>
      <p:sp>
        <p:nvSpPr>
          <p:cNvPr id="2" name="Title 1"/>
          <p:cNvSpPr>
            <a:spLocks noGrp="1"/>
          </p:cNvSpPr>
          <p:nvPr>
            <p:ph type="title"/>
          </p:nvPr>
        </p:nvSpPr>
        <p:spPr/>
        <p:txBody>
          <a:bodyPr anchor="b"/>
          <a:lstStyle/>
          <a:p>
            <a:r>
              <a:rPr lang="en-US" dirty="0" smtClean="0">
                <a:latin typeface="Arial Rounded MT Bold" panose="020F0704030504030204" pitchFamily="34" charset="0"/>
              </a:rPr>
              <a:t>End Notes</a:t>
            </a:r>
            <a:endParaRPr lang="en-CA" dirty="0">
              <a:latin typeface="Arial Rounded MT Bold" panose="020F0704030504030204" pitchFamily="34" charset="0"/>
            </a:endParaRPr>
          </a:p>
        </p:txBody>
      </p:sp>
      <p:sp>
        <p:nvSpPr>
          <p:cNvPr id="3" name="Subtitle 2"/>
          <p:cNvSpPr>
            <a:spLocks noGrp="1"/>
          </p:cNvSpPr>
          <p:nvPr>
            <p:ph idx="1"/>
          </p:nvPr>
        </p:nvSpPr>
        <p:spPr/>
        <p:txBody>
          <a:bodyPr anchor="ctr">
            <a:noAutofit/>
          </a:bodyPr>
          <a:lstStyle/>
          <a:p>
            <a:pPr marL="514350" indent="-514350">
              <a:buFont typeface="+mj-lt"/>
              <a:buAutoNum type="arabicPeriod"/>
            </a:pPr>
            <a:r>
              <a:rPr lang="en-CA" sz="1400" dirty="0" smtClean="0">
                <a:latin typeface="Arial" panose="020B0604020202020204" pitchFamily="34" charset="0"/>
                <a:cs typeface="Arial" panose="020B0604020202020204" pitchFamily="34" charset="0"/>
              </a:rPr>
              <a:t>Bauer</a:t>
            </a:r>
            <a:r>
              <a:rPr lang="en-CA" sz="1400" dirty="0">
                <a:latin typeface="Arial" panose="020B0604020202020204" pitchFamily="34" charset="0"/>
                <a:cs typeface="Arial" panose="020B0604020202020204" pitchFamily="34" charset="0"/>
              </a:rPr>
              <a:t>, G. R., </a:t>
            </a:r>
            <a:r>
              <a:rPr lang="en-CA" sz="1400" dirty="0" err="1">
                <a:latin typeface="Arial" panose="020B0604020202020204" pitchFamily="34" charset="0"/>
                <a:cs typeface="Arial" panose="020B0604020202020204" pitchFamily="34" charset="0"/>
              </a:rPr>
              <a:t>Scheim</a:t>
            </a:r>
            <a:r>
              <a:rPr lang="en-CA" sz="1400" dirty="0">
                <a:latin typeface="Arial" panose="020B0604020202020204" pitchFamily="34" charset="0"/>
                <a:cs typeface="Arial" panose="020B0604020202020204" pitchFamily="34" charset="0"/>
              </a:rPr>
              <a:t>, A. I., </a:t>
            </a:r>
            <a:r>
              <a:rPr lang="en-CA" sz="1400" dirty="0" err="1">
                <a:latin typeface="Arial" panose="020B0604020202020204" pitchFamily="34" charset="0"/>
                <a:cs typeface="Arial" panose="020B0604020202020204" pitchFamily="34" charset="0"/>
              </a:rPr>
              <a:t>Pyne</a:t>
            </a:r>
            <a:r>
              <a:rPr lang="en-CA" sz="1400" dirty="0">
                <a:latin typeface="Arial" panose="020B0604020202020204" pitchFamily="34" charset="0"/>
                <a:cs typeface="Arial" panose="020B0604020202020204" pitchFamily="34" charset="0"/>
              </a:rPr>
              <a:t>, J., Travers, R., &amp; Hammond, R. (2015). </a:t>
            </a:r>
            <a:r>
              <a:rPr lang="en-CA" sz="1400" dirty="0" err="1">
                <a:latin typeface="Arial" panose="020B0604020202020204" pitchFamily="34" charset="0"/>
                <a:cs typeface="Arial" panose="020B0604020202020204" pitchFamily="34" charset="0"/>
              </a:rPr>
              <a:t>Intervenable</a:t>
            </a:r>
            <a:r>
              <a:rPr lang="en-CA" sz="1400" dirty="0">
                <a:latin typeface="Arial" panose="020B0604020202020204" pitchFamily="34" charset="0"/>
                <a:cs typeface="Arial" panose="020B0604020202020204" pitchFamily="34" charset="0"/>
              </a:rPr>
              <a:t> factors associated with suicide risk in transgender persons: A respondent driven sampling study in Ontario, Canada. </a:t>
            </a:r>
            <a:r>
              <a:rPr lang="en-CA" sz="1400" i="1" dirty="0">
                <a:latin typeface="Arial" panose="020B0604020202020204" pitchFamily="34" charset="0"/>
                <a:cs typeface="Arial" panose="020B0604020202020204" pitchFamily="34" charset="0"/>
              </a:rPr>
              <a:t>BMC Public Health</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15</a:t>
            </a:r>
            <a:r>
              <a:rPr lang="en-CA" sz="1400" dirty="0">
                <a:latin typeface="Arial" panose="020B0604020202020204" pitchFamily="34" charset="0"/>
                <a:cs typeface="Arial" panose="020B0604020202020204" pitchFamily="34" charset="0"/>
              </a:rPr>
              <a:t>(1). https://doi.org/10.1186/s12889-015-1867-2 </a:t>
            </a:r>
            <a:endParaRPr lang="en-CA" sz="1400" dirty="0" smtClean="0">
              <a:latin typeface="Arial" panose="020B0604020202020204" pitchFamily="34" charset="0"/>
              <a:cs typeface="Arial" panose="020B0604020202020204" pitchFamily="34" charset="0"/>
            </a:endParaRPr>
          </a:p>
          <a:p>
            <a:pPr marL="514350" indent="-514350">
              <a:buFont typeface="+mj-lt"/>
              <a:buAutoNum type="arabicPeriod"/>
            </a:pPr>
            <a:r>
              <a:rPr lang="en-CA" sz="1400" i="1" dirty="0">
                <a:latin typeface="Arial" panose="020B0604020202020204" pitchFamily="34" charset="0"/>
                <a:cs typeface="Arial" panose="020B0604020202020204" pitchFamily="34" charset="0"/>
              </a:rPr>
              <a:t>Primary health care for trans patients</a:t>
            </a:r>
            <a:r>
              <a:rPr lang="en-CA" sz="1400" dirty="0">
                <a:latin typeface="Arial" panose="020B0604020202020204" pitchFamily="34" charset="0"/>
                <a:cs typeface="Arial" panose="020B0604020202020204" pitchFamily="34" charset="0"/>
              </a:rPr>
              <a:t>. Rainbow Health Ontario. (</a:t>
            </a:r>
            <a:r>
              <a:rPr lang="en-CA" sz="1400" dirty="0" err="1">
                <a:latin typeface="Arial" panose="020B0604020202020204" pitchFamily="34" charset="0"/>
                <a:cs typeface="Arial" panose="020B0604020202020204" pitchFamily="34" charset="0"/>
              </a:rPr>
              <a:t>n.d.</a:t>
            </a:r>
            <a:r>
              <a:rPr lang="en-CA" sz="1400" dirty="0">
                <a:latin typeface="Arial" panose="020B0604020202020204" pitchFamily="34" charset="0"/>
                <a:cs typeface="Arial" panose="020B0604020202020204" pitchFamily="34" charset="0"/>
              </a:rPr>
              <a:t>). Retrieved November 23, 2021, from https://www.rainbowhealthontario.ca/TransHealthGuide/. </a:t>
            </a:r>
            <a:endParaRPr lang="en-CA" sz="1400" dirty="0" smtClean="0">
              <a:latin typeface="Arial" panose="020B0604020202020204" pitchFamily="34" charset="0"/>
              <a:cs typeface="Arial" panose="020B0604020202020204" pitchFamily="34" charset="0"/>
            </a:endParaRPr>
          </a:p>
          <a:p>
            <a:pPr marL="514350" indent="-514350">
              <a:buFont typeface="+mj-lt"/>
              <a:buAutoNum type="arabicPeriod"/>
            </a:pPr>
            <a:r>
              <a:rPr lang="en-CA" sz="1400" dirty="0">
                <a:latin typeface="Arial" panose="020B0604020202020204" pitchFamily="34" charset="0"/>
                <a:cs typeface="Arial" panose="020B0604020202020204" pitchFamily="34" charset="0"/>
              </a:rPr>
              <a:t>Bauer, G. R., </a:t>
            </a:r>
            <a:r>
              <a:rPr lang="en-CA" sz="1400" dirty="0" err="1">
                <a:latin typeface="Arial" panose="020B0604020202020204" pitchFamily="34" charset="0"/>
                <a:cs typeface="Arial" panose="020B0604020202020204" pitchFamily="34" charset="0"/>
              </a:rPr>
              <a:t>Pyne</a:t>
            </a:r>
            <a:r>
              <a:rPr lang="en-CA" sz="1400" dirty="0">
                <a:latin typeface="Arial" panose="020B0604020202020204" pitchFamily="34" charset="0"/>
                <a:cs typeface="Arial" panose="020B0604020202020204" pitchFamily="34" charset="0"/>
              </a:rPr>
              <a:t>, J., </a:t>
            </a:r>
            <a:r>
              <a:rPr lang="en-CA" sz="1400" dirty="0" err="1">
                <a:latin typeface="Arial" panose="020B0604020202020204" pitchFamily="34" charset="0"/>
                <a:cs typeface="Arial" panose="020B0604020202020204" pitchFamily="34" charset="0"/>
              </a:rPr>
              <a:t>Francino</a:t>
            </a:r>
            <a:r>
              <a:rPr lang="en-CA" sz="1400" dirty="0">
                <a:latin typeface="Arial" panose="020B0604020202020204" pitchFamily="34" charset="0"/>
                <a:cs typeface="Arial" panose="020B0604020202020204" pitchFamily="34" charset="0"/>
              </a:rPr>
              <a:t>, M. C., &amp; Hammond, R. (2013). Suicidality among trans people in </a:t>
            </a:r>
            <a:r>
              <a:rPr lang="en-CA" sz="1400" dirty="0" err="1">
                <a:latin typeface="Arial" panose="020B0604020202020204" pitchFamily="34" charset="0"/>
                <a:cs typeface="Arial" panose="020B0604020202020204" pitchFamily="34" charset="0"/>
              </a:rPr>
              <a:t>ontario</a:t>
            </a:r>
            <a:r>
              <a:rPr lang="en-CA" sz="1400" dirty="0">
                <a:latin typeface="Arial" panose="020B0604020202020204" pitchFamily="34" charset="0"/>
                <a:cs typeface="Arial" panose="020B0604020202020204" pitchFamily="34" charset="0"/>
              </a:rPr>
              <a:t>: Implications for social work and social justice. </a:t>
            </a:r>
            <a:r>
              <a:rPr lang="en-CA" sz="1400" i="1" dirty="0">
                <a:latin typeface="Arial" panose="020B0604020202020204" pitchFamily="34" charset="0"/>
                <a:cs typeface="Arial" panose="020B0604020202020204" pitchFamily="34" charset="0"/>
              </a:rPr>
              <a:t>Service Social</a:t>
            </a:r>
            <a:r>
              <a:rPr lang="en-CA" sz="1400" dirty="0">
                <a:latin typeface="Arial" panose="020B0604020202020204" pitchFamily="34" charset="0"/>
                <a:cs typeface="Arial" panose="020B0604020202020204" pitchFamily="34" charset="0"/>
              </a:rPr>
              <a:t>, </a:t>
            </a:r>
            <a:r>
              <a:rPr lang="en-CA" sz="1400" i="1" dirty="0">
                <a:latin typeface="Arial" panose="020B0604020202020204" pitchFamily="34" charset="0"/>
                <a:cs typeface="Arial" panose="020B0604020202020204" pitchFamily="34" charset="0"/>
              </a:rPr>
              <a:t>59</a:t>
            </a:r>
            <a:r>
              <a:rPr lang="en-CA" sz="1400" dirty="0">
                <a:latin typeface="Arial" panose="020B0604020202020204" pitchFamily="34" charset="0"/>
                <a:cs typeface="Arial" panose="020B0604020202020204" pitchFamily="34" charset="0"/>
              </a:rPr>
              <a:t>(1), 35–62. https://doi.org/10.7202/1017478ar </a:t>
            </a:r>
            <a:endParaRPr lang="en-CA" sz="1400" dirty="0" smtClean="0">
              <a:latin typeface="Arial" panose="020B0604020202020204" pitchFamily="34" charset="0"/>
              <a:cs typeface="Arial" panose="020B0604020202020204" pitchFamily="34" charset="0"/>
            </a:endParaRPr>
          </a:p>
          <a:p>
            <a:pPr marL="514350" indent="-514350">
              <a:buFont typeface="+mj-lt"/>
              <a:buAutoNum type="arabicPeriod"/>
            </a:pPr>
            <a:r>
              <a:rPr lang="en-US" sz="1400" dirty="0" err="1">
                <a:latin typeface="Arial" panose="020B0604020202020204" pitchFamily="34" charset="0"/>
                <a:cs typeface="Arial" panose="020B0604020202020204" pitchFamily="34" charset="0"/>
              </a:rPr>
              <a:t>Restar</a:t>
            </a:r>
            <a:r>
              <a:rPr lang="en-US" sz="1400" dirty="0">
                <a:latin typeface="Arial" panose="020B0604020202020204" pitchFamily="34" charset="0"/>
                <a:cs typeface="Arial" panose="020B0604020202020204" pitchFamily="34" charset="0"/>
              </a:rPr>
              <a:t> A. J. (2020). Methodological Critique of Littman's (2018) Parental-Respondents Accounts of "Rapid-Onset Gender Dysphoria". </a:t>
            </a:r>
            <a:r>
              <a:rPr lang="en-US" sz="1400" i="1" dirty="0">
                <a:latin typeface="Arial" panose="020B0604020202020204" pitchFamily="34" charset="0"/>
                <a:cs typeface="Arial" panose="020B0604020202020204" pitchFamily="34" charset="0"/>
              </a:rPr>
              <a:t>Archives of sexual behavior</a:t>
            </a:r>
            <a:r>
              <a:rPr lang="en-US" sz="1400" dirty="0">
                <a:latin typeface="Arial" panose="020B0604020202020204" pitchFamily="34" charset="0"/>
                <a:cs typeface="Arial" panose="020B0604020202020204" pitchFamily="34" charset="0"/>
              </a:rPr>
              <a:t>, 49(1), 61–66. </a:t>
            </a:r>
            <a:r>
              <a:rPr lang="en-US" sz="1400" dirty="0">
                <a:latin typeface="Arial" panose="020B0604020202020204" pitchFamily="34" charset="0"/>
                <a:cs typeface="Arial" panose="020B0604020202020204" pitchFamily="34" charset="0"/>
                <a:hlinkClick r:id="rId4"/>
              </a:rPr>
              <a:t>https://</a:t>
            </a:r>
            <a:r>
              <a:rPr lang="en-US" sz="1400" dirty="0" smtClean="0">
                <a:latin typeface="Arial" panose="020B0604020202020204" pitchFamily="34" charset="0"/>
                <a:cs typeface="Arial" panose="020B0604020202020204" pitchFamily="34" charset="0"/>
                <a:hlinkClick r:id="rId4"/>
              </a:rPr>
              <a:t>doi.org/10.1007/s10508-019-1453-2</a:t>
            </a:r>
            <a:endParaRPr lang="en-US" sz="1400" dirty="0" smtClean="0">
              <a:latin typeface="Arial" panose="020B0604020202020204" pitchFamily="34" charset="0"/>
              <a:cs typeface="Arial" panose="020B0604020202020204" pitchFamily="34" charset="0"/>
            </a:endParaRPr>
          </a:p>
          <a:p>
            <a:pPr marL="514350" indent="-514350">
              <a:buFont typeface="+mj-lt"/>
              <a:buAutoNum type="arabicPeriod"/>
            </a:pPr>
            <a:r>
              <a:rPr lang="en-CA" sz="1400" dirty="0">
                <a:latin typeface="Arial" panose="020B0604020202020204" pitchFamily="34" charset="0"/>
                <a:cs typeface="Arial" panose="020B0604020202020204" pitchFamily="34" charset="0"/>
              </a:rPr>
              <a:t>Bauer, G. R., Lawson, M. L., &amp;</a:t>
            </a:r>
            <a:r>
              <a:rPr lang="en-CA" sz="1400" dirty="0" smtClean="0">
                <a:latin typeface="Arial" panose="020B0604020202020204" pitchFamily="34" charset="0"/>
                <a:cs typeface="Arial" panose="020B0604020202020204" pitchFamily="34" charset="0"/>
              </a:rPr>
              <a:t> </a:t>
            </a:r>
            <a:r>
              <a:rPr lang="en-CA" sz="1400" dirty="0">
                <a:latin typeface="Arial" panose="020B0604020202020204" pitchFamily="34" charset="0"/>
                <a:cs typeface="Arial" panose="020B0604020202020204" pitchFamily="34" charset="0"/>
              </a:rPr>
              <a:t>Metzger, D. L. </a:t>
            </a:r>
            <a:r>
              <a:rPr lang="en-CA" sz="1400" dirty="0" smtClean="0">
                <a:latin typeface="Arial" panose="020B0604020202020204" pitchFamily="34" charset="0"/>
                <a:cs typeface="Arial" panose="020B0604020202020204" pitchFamily="34" charset="0"/>
              </a:rPr>
              <a:t>(in press). </a:t>
            </a:r>
            <a:r>
              <a:rPr lang="en-CA" sz="1400" dirty="0">
                <a:latin typeface="Arial" panose="020B0604020202020204" pitchFamily="34" charset="0"/>
                <a:cs typeface="Arial" panose="020B0604020202020204" pitchFamily="34" charset="0"/>
              </a:rPr>
              <a:t>Do clinical data from transgender adolescents support the phenomenon of “rapid-onset gender dysphoria”? </a:t>
            </a:r>
            <a:r>
              <a:rPr lang="en-CA" sz="1400" i="1" dirty="0">
                <a:latin typeface="Arial" panose="020B0604020202020204" pitchFamily="34" charset="0"/>
                <a:cs typeface="Arial" panose="020B0604020202020204" pitchFamily="34" charset="0"/>
              </a:rPr>
              <a:t>The Journal of </a:t>
            </a:r>
            <a:r>
              <a:rPr lang="en-CA" sz="1400" i="1" dirty="0" smtClean="0">
                <a:latin typeface="Arial" panose="020B0604020202020204" pitchFamily="34" charset="0"/>
                <a:cs typeface="Arial" panose="020B0604020202020204" pitchFamily="34" charset="0"/>
              </a:rPr>
              <a:t>Pediatrics</a:t>
            </a:r>
            <a:r>
              <a:rPr lang="en-CA" sz="1400" dirty="0" smtClean="0">
                <a:latin typeface="Arial" panose="020B0604020202020204" pitchFamily="34" charset="0"/>
                <a:cs typeface="Arial" panose="020B0604020202020204" pitchFamily="34" charset="0"/>
              </a:rPr>
              <a:t>. </a:t>
            </a:r>
            <a:r>
              <a:rPr lang="en-CA" sz="1400" dirty="0">
                <a:latin typeface="Arial" panose="020B0604020202020204" pitchFamily="34" charset="0"/>
                <a:cs typeface="Arial" panose="020B0604020202020204" pitchFamily="34" charset="0"/>
              </a:rPr>
              <a:t>https://doi.org/10.1016/j.jpeds.2021.11.020 </a:t>
            </a:r>
          </a:p>
          <a:p>
            <a:pPr marL="514350" indent="-514350">
              <a:buFont typeface="+mj-lt"/>
              <a:buAutoNum type="arabicPeriod"/>
            </a:pPr>
            <a:r>
              <a:rPr lang="en-CA" sz="1400" dirty="0" smtClean="0">
                <a:latin typeface="Arial" panose="020B0604020202020204" pitchFamily="34" charset="0"/>
                <a:cs typeface="Arial" panose="020B0604020202020204" pitchFamily="34" charset="0"/>
              </a:rPr>
              <a:t>de </a:t>
            </a:r>
            <a:r>
              <a:rPr lang="en-CA" sz="1400" dirty="0" err="1" smtClean="0">
                <a:latin typeface="Arial" panose="020B0604020202020204" pitchFamily="34" charset="0"/>
                <a:cs typeface="Arial" panose="020B0604020202020204" pitchFamily="34" charset="0"/>
              </a:rPr>
              <a:t>Vries</a:t>
            </a:r>
            <a:r>
              <a:rPr lang="en-CA" sz="1400" dirty="0" smtClean="0">
                <a:latin typeface="Arial" panose="020B0604020202020204" pitchFamily="34" charset="0"/>
                <a:cs typeface="Arial" panose="020B0604020202020204" pitchFamily="34" charset="0"/>
              </a:rPr>
              <a:t>, A. L., McGuire, J. K., </a:t>
            </a:r>
            <a:r>
              <a:rPr lang="en-CA" sz="1400" dirty="0" err="1" smtClean="0">
                <a:latin typeface="Arial" panose="020B0604020202020204" pitchFamily="34" charset="0"/>
                <a:cs typeface="Arial" panose="020B0604020202020204" pitchFamily="34" charset="0"/>
              </a:rPr>
              <a:t>Steensma</a:t>
            </a:r>
            <a:r>
              <a:rPr lang="en-CA" sz="1400" dirty="0" smtClean="0">
                <a:latin typeface="Arial" panose="020B0604020202020204" pitchFamily="34" charset="0"/>
                <a:cs typeface="Arial" panose="020B0604020202020204" pitchFamily="34" charset="0"/>
              </a:rPr>
              <a:t>, T. D., </a:t>
            </a:r>
            <a:r>
              <a:rPr lang="en-CA" sz="1400" dirty="0" err="1" smtClean="0">
                <a:latin typeface="Arial" panose="020B0604020202020204" pitchFamily="34" charset="0"/>
                <a:cs typeface="Arial" panose="020B0604020202020204" pitchFamily="34" charset="0"/>
              </a:rPr>
              <a:t>Wagenaar</a:t>
            </a:r>
            <a:r>
              <a:rPr lang="en-CA" sz="1400" dirty="0" smtClean="0">
                <a:latin typeface="Arial" panose="020B0604020202020204" pitchFamily="34" charset="0"/>
                <a:cs typeface="Arial" panose="020B0604020202020204" pitchFamily="34" charset="0"/>
              </a:rPr>
              <a:t>, E. C., </a:t>
            </a:r>
            <a:r>
              <a:rPr lang="en-CA" sz="1400" dirty="0" err="1" smtClean="0">
                <a:latin typeface="Arial" panose="020B0604020202020204" pitchFamily="34" charset="0"/>
                <a:cs typeface="Arial" panose="020B0604020202020204" pitchFamily="34" charset="0"/>
              </a:rPr>
              <a:t>Doreleijers</a:t>
            </a:r>
            <a:r>
              <a:rPr lang="en-CA" sz="1400" dirty="0" smtClean="0">
                <a:latin typeface="Arial" panose="020B0604020202020204" pitchFamily="34" charset="0"/>
                <a:cs typeface="Arial" panose="020B0604020202020204" pitchFamily="34" charset="0"/>
              </a:rPr>
              <a:t>, T. A., &amp; Cohen-</a:t>
            </a:r>
            <a:r>
              <a:rPr lang="en-CA" sz="1400" dirty="0" err="1" smtClean="0">
                <a:latin typeface="Arial" panose="020B0604020202020204" pitchFamily="34" charset="0"/>
                <a:cs typeface="Arial" panose="020B0604020202020204" pitchFamily="34" charset="0"/>
              </a:rPr>
              <a:t>Kettenis</a:t>
            </a:r>
            <a:r>
              <a:rPr lang="en-CA" sz="1400" dirty="0" smtClean="0">
                <a:latin typeface="Arial" panose="020B0604020202020204" pitchFamily="34" charset="0"/>
                <a:cs typeface="Arial" panose="020B0604020202020204" pitchFamily="34" charset="0"/>
              </a:rPr>
              <a:t>, P. T. (2014). Young adult psychological outcome after puberty suppression and gender reassignment. </a:t>
            </a:r>
            <a:r>
              <a:rPr lang="en-CA" sz="1400" i="1" dirty="0" smtClean="0">
                <a:latin typeface="Arial" panose="020B0604020202020204" pitchFamily="34" charset="0"/>
                <a:cs typeface="Arial" panose="020B0604020202020204" pitchFamily="34" charset="0"/>
              </a:rPr>
              <a:t>PEDIATRICS</a:t>
            </a:r>
            <a:r>
              <a:rPr lang="en-CA" sz="1400" dirty="0" smtClean="0">
                <a:latin typeface="Arial" panose="020B0604020202020204" pitchFamily="34" charset="0"/>
                <a:cs typeface="Arial" panose="020B0604020202020204" pitchFamily="34" charset="0"/>
              </a:rPr>
              <a:t>, </a:t>
            </a:r>
            <a:r>
              <a:rPr lang="en-CA" sz="1400" i="1" dirty="0" smtClean="0">
                <a:latin typeface="Arial" panose="020B0604020202020204" pitchFamily="34" charset="0"/>
                <a:cs typeface="Arial" panose="020B0604020202020204" pitchFamily="34" charset="0"/>
              </a:rPr>
              <a:t>134</a:t>
            </a:r>
            <a:r>
              <a:rPr lang="en-CA" sz="1400" dirty="0" smtClean="0">
                <a:latin typeface="Arial" panose="020B0604020202020204" pitchFamily="34" charset="0"/>
                <a:cs typeface="Arial" panose="020B0604020202020204" pitchFamily="34" charset="0"/>
              </a:rPr>
              <a:t>(4), 696–704. https://doi.org/10.1542/peds.2013-2958 </a:t>
            </a:r>
          </a:p>
          <a:p>
            <a:pPr marL="514350" indent="-514350">
              <a:buFont typeface="+mj-lt"/>
              <a:buAutoNum type="arabicPeriod"/>
            </a:pPr>
            <a:r>
              <a:rPr lang="en-CA" sz="1400" dirty="0" smtClean="0">
                <a:latin typeface="Arial" panose="020B0604020202020204" pitchFamily="34" charset="0"/>
                <a:cs typeface="Arial" panose="020B0604020202020204" pitchFamily="34" charset="0"/>
              </a:rPr>
              <a:t>Olson, K. R., </a:t>
            </a:r>
            <a:r>
              <a:rPr lang="en-CA" sz="1400" dirty="0" err="1" smtClean="0">
                <a:latin typeface="Arial" panose="020B0604020202020204" pitchFamily="34" charset="0"/>
                <a:cs typeface="Arial" panose="020B0604020202020204" pitchFamily="34" charset="0"/>
              </a:rPr>
              <a:t>Durwood</a:t>
            </a:r>
            <a:r>
              <a:rPr lang="en-CA" sz="1400" dirty="0" smtClean="0">
                <a:latin typeface="Arial" panose="020B0604020202020204" pitchFamily="34" charset="0"/>
                <a:cs typeface="Arial" panose="020B0604020202020204" pitchFamily="34" charset="0"/>
              </a:rPr>
              <a:t>, L., </a:t>
            </a:r>
            <a:r>
              <a:rPr lang="en-CA" sz="1400" dirty="0" err="1" smtClean="0">
                <a:latin typeface="Arial" panose="020B0604020202020204" pitchFamily="34" charset="0"/>
                <a:cs typeface="Arial" panose="020B0604020202020204" pitchFamily="34" charset="0"/>
              </a:rPr>
              <a:t>DeMeules</a:t>
            </a:r>
            <a:r>
              <a:rPr lang="en-CA" sz="1400" dirty="0" smtClean="0">
                <a:latin typeface="Arial" panose="020B0604020202020204" pitchFamily="34" charset="0"/>
                <a:cs typeface="Arial" panose="020B0604020202020204" pitchFamily="34" charset="0"/>
              </a:rPr>
              <a:t>, M., &amp; McLaughlin, K. A. (2016). Mental health of transgender children who are supported in their identities. </a:t>
            </a:r>
            <a:r>
              <a:rPr lang="en-CA" sz="1400" i="1" dirty="0" smtClean="0">
                <a:latin typeface="Arial" panose="020B0604020202020204" pitchFamily="34" charset="0"/>
                <a:cs typeface="Arial" panose="020B0604020202020204" pitchFamily="34" charset="0"/>
              </a:rPr>
              <a:t>Pediatrics</a:t>
            </a:r>
            <a:r>
              <a:rPr lang="en-CA" sz="1400" dirty="0" smtClean="0">
                <a:latin typeface="Arial" panose="020B0604020202020204" pitchFamily="34" charset="0"/>
                <a:cs typeface="Arial" panose="020B0604020202020204" pitchFamily="34" charset="0"/>
              </a:rPr>
              <a:t>, </a:t>
            </a:r>
            <a:r>
              <a:rPr lang="en-CA" sz="1400" i="1" dirty="0" smtClean="0">
                <a:latin typeface="Arial" panose="020B0604020202020204" pitchFamily="34" charset="0"/>
                <a:cs typeface="Arial" panose="020B0604020202020204" pitchFamily="34" charset="0"/>
              </a:rPr>
              <a:t>137</a:t>
            </a:r>
            <a:r>
              <a:rPr lang="en-CA" sz="1400" dirty="0" smtClean="0">
                <a:latin typeface="Arial" panose="020B0604020202020204" pitchFamily="34" charset="0"/>
                <a:cs typeface="Arial" panose="020B0604020202020204" pitchFamily="34" charset="0"/>
              </a:rPr>
              <a:t>(3). https://doi.org/10.1542/peds.2015-3223 </a:t>
            </a:r>
            <a:r>
              <a:rPr lang="en-US" sz="1400" dirty="0" err="1" smtClean="0">
                <a:solidFill>
                  <a:schemeClr val="bg1"/>
                </a:solidFill>
                <a:latin typeface="Arial" panose="020B0604020202020204" pitchFamily="34" charset="0"/>
                <a:cs typeface="Arial" panose="020B0604020202020204" pitchFamily="34" charset="0"/>
              </a:rPr>
              <a:t>alth</a:t>
            </a:r>
            <a:r>
              <a:rPr lang="en-US" sz="1400" dirty="0" smtClean="0">
                <a:solidFill>
                  <a:schemeClr val="bg1"/>
                </a:solidFill>
                <a:latin typeface="Arial" panose="020B0604020202020204" pitchFamily="34" charset="0"/>
                <a:cs typeface="Arial" panose="020B0604020202020204" pitchFamily="34" charset="0"/>
              </a:rPr>
              <a:t> Edition!</a:t>
            </a:r>
            <a:endParaRPr lang="en-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38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uchiching Presentation Base" id="{AF7BC72C-409D-4F7F-ACF0-548E7F8E8659}" vid="{C5CA92D7-72C0-48A2-B750-32B0F927960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uchiching Presentation Base" id="{AF7BC72C-409D-4F7F-ACF0-548E7F8E8659}" vid="{C5CA92D7-72C0-48A2-B750-32B0F927960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Couchiching Presentation Base</Template>
  <TotalTime>193</TotalTime>
  <Words>1132</Words>
  <Application>Microsoft Office PowerPoint</Application>
  <PresentationFormat>Widescreen</PresentationFormat>
  <Paragraphs>55</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Rounded MT Bold</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Notes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 vs. Reality</dc:title>
  <dc:creator>Jaime Campbell</dc:creator>
  <cp:lastModifiedBy>Jaime Campbell</cp:lastModifiedBy>
  <cp:revision>23</cp:revision>
  <dcterms:created xsi:type="dcterms:W3CDTF">2021-11-23T00:34:43Z</dcterms:created>
  <dcterms:modified xsi:type="dcterms:W3CDTF">2021-11-24T14:38:59Z</dcterms:modified>
</cp:coreProperties>
</file>